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3AB"/>
    <a:srgbClr val="D7A04E"/>
    <a:srgbClr val="C62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 autoAdjust="0"/>
  </p:normalViewPr>
  <p:slideViewPr>
    <p:cSldViewPr snapToGrid="0" snapToObjects="1">
      <p:cViewPr varScale="1">
        <p:scale>
          <a:sx n="65" d="100"/>
          <a:sy n="65" d="100"/>
        </p:scale>
        <p:origin x="96" y="6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0" d="100"/>
          <a:sy n="130" d="100"/>
        </p:scale>
        <p:origin x="36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FreightSans Pro Book" panose="02000606030000020004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FreightSans Pro Book" panose="02000606030000020004" pitchFamily="2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AFEC5-9420-9D4A-B4F3-E1FC91816D0A}" type="slidenum">
              <a:rPr lang="it-IT" smtClean="0">
                <a:latin typeface="FreightSans Pro Book" panose="02000606030000020004" pitchFamily="2" charset="0"/>
              </a:rPr>
              <a:pPr/>
              <a:t>‹N›</a:t>
            </a:fld>
            <a:endParaRPr lang="it-IT" dirty="0">
              <a:latin typeface="FreightSans Pro Book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reightSans Pro Book" panose="02000606030000020004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reightSans Pro Book" panose="02000606030000020004" pitchFamily="2" charset="0"/>
              </a:defRPr>
            </a:lvl1pPr>
          </a:lstStyle>
          <a:p>
            <a:fld id="{F07A7D1A-9C35-2549-A731-92FC56C5EFB8}" type="datetimeFigureOut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reightSans Pro Book" panose="02000606030000020004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reightSans Pro Book" panose="02000606030000020004" pitchFamily="2" charset="0"/>
              </a:defRPr>
            </a:lvl1pPr>
          </a:lstStyle>
          <a:p>
            <a:fld id="{2E6E42E2-2248-3C40-B0C9-64C443B8AF3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2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42E2-2248-3C40-B0C9-64C443B8AF36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603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42E2-2248-3C40-B0C9-64C443B8AF36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966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0" y="5448693"/>
            <a:ext cx="12192000" cy="14225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7" y="1773237"/>
            <a:ext cx="10548937" cy="3675455"/>
          </a:xfrm>
        </p:spPr>
        <p:txBody>
          <a:bodyPr>
            <a:normAutofit/>
          </a:bodyPr>
          <a:lstStyle>
            <a:lvl1pPr algn="ctr"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7" name="Segnaposto tes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935412" y="5956300"/>
            <a:ext cx="4321175" cy="275514"/>
          </a:xfrm>
        </p:spPr>
        <p:txBody>
          <a:bodyPr bIns="0" anchor="b" anchorCtr="0"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FreightSans Pro Book" panose="02000606030000020004" pitchFamily="2" charset="0"/>
                <a:ea typeface="FreightSans Pro Medium" charset="0"/>
                <a:cs typeface="FreightSans Pro Medium" charset="0"/>
              </a:defRPr>
            </a:lvl1pPr>
          </a:lstStyle>
          <a:p>
            <a:pPr lvl="0"/>
            <a:r>
              <a:rPr lang="it-IT" dirty="0"/>
              <a:t>Autore</a:t>
            </a:r>
          </a:p>
        </p:txBody>
      </p:sp>
      <p:pic>
        <p:nvPicPr>
          <p:cNvPr id="7" name="Immagine 6" descr="Untitle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474" y="626186"/>
            <a:ext cx="1147052" cy="11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8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Immagine 4" descr="Untitled-2.png">
            <a:extLst>
              <a:ext uri="{FF2B5EF4-FFF2-40B4-BE49-F238E27FC236}">
                <a16:creationId xmlns:a16="http://schemas.microsoft.com/office/drawing/2014/main" id="{E8091B6F-2F53-0A45-BDFD-B6601B4CAF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Untitled-1.png">
            <a:extLst>
              <a:ext uri="{FF2B5EF4-FFF2-40B4-BE49-F238E27FC236}">
                <a16:creationId xmlns:a16="http://schemas.microsoft.com/office/drawing/2014/main" id="{2F4D0826-007F-C84C-B02A-A3F4078A1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479" y="2551740"/>
            <a:ext cx="1413041" cy="141304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2C031A7-27A0-D549-A1EA-2FE61C21D44B}"/>
              </a:ext>
            </a:extLst>
          </p:cNvPr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4FEFA5-5EA1-0B40-875B-68EF19BE70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478" y="4064000"/>
            <a:ext cx="1395029" cy="1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73238"/>
            <a:ext cx="4321174" cy="4176712"/>
          </a:xfrm>
        </p:spPr>
        <p:txBody>
          <a:bodyPr>
            <a:normAutofit/>
          </a:bodyPr>
          <a:lstStyle>
            <a:lvl1pPr algn="ctr">
              <a:defRPr sz="4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8" name="Segnaposto immagine 17"/>
          <p:cNvSpPr>
            <a:spLocks noGrp="1"/>
          </p:cNvSpPr>
          <p:nvPr>
            <p:ph type="pic" sz="quarter" idx="10"/>
          </p:nvPr>
        </p:nvSpPr>
        <p:spPr>
          <a:xfrm>
            <a:off x="6203950" y="620713"/>
            <a:ext cx="5184775" cy="5329238"/>
          </a:xfrm>
        </p:spPr>
        <p:txBody>
          <a:bodyPr/>
          <a:lstStyle>
            <a:lvl1pPr>
              <a:defRPr b="0" i="0"/>
            </a:lvl1pPr>
          </a:lstStyle>
          <a:p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5949950"/>
            <a:ext cx="4321175" cy="287338"/>
          </a:xfrm>
        </p:spPr>
        <p:txBody>
          <a:bodyPr bIns="0" anchor="b" anchorCtr="0">
            <a:normAutofit/>
          </a:bodyPr>
          <a:lstStyle>
            <a:lvl1pPr marL="0" indent="0" algn="ctr">
              <a:buNone/>
              <a:defRPr sz="1800" b="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it-IT" dirty="0"/>
              <a:t>Autore</a:t>
            </a:r>
          </a:p>
        </p:txBody>
      </p:sp>
      <p:pic>
        <p:nvPicPr>
          <p:cNvPr id="7" name="Immagine 6" descr="Untitle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0061" y="620712"/>
            <a:ext cx="1151814" cy="11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5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12192000" cy="6233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122362"/>
            <a:ext cx="10550526" cy="2465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199" y="3789362"/>
            <a:ext cx="10550526" cy="2160587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 descr="Untitled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7" name="Segnaposto immagine 2"/>
          <p:cNvSpPr>
            <a:spLocks noGrp="1"/>
          </p:cNvSpPr>
          <p:nvPr>
            <p:ph type="pic" idx="13"/>
          </p:nvPr>
        </p:nvSpPr>
        <p:spPr>
          <a:xfrm>
            <a:off x="839788" y="3789363"/>
            <a:ext cx="4103687" cy="2160587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2"/>
          </p:nvPr>
        </p:nvSpPr>
        <p:spPr>
          <a:xfrm>
            <a:off x="5159375" y="1773238"/>
            <a:ext cx="6229349" cy="18145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immagine 2"/>
          <p:cNvSpPr>
            <a:spLocks noGrp="1"/>
          </p:cNvSpPr>
          <p:nvPr>
            <p:ph type="pic" idx="15"/>
          </p:nvPr>
        </p:nvSpPr>
        <p:spPr>
          <a:xfrm>
            <a:off x="839788" y="1773238"/>
            <a:ext cx="4103687" cy="1814512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8" name="Segnaposto testo 3"/>
          <p:cNvSpPr>
            <a:spLocks noGrp="1"/>
          </p:cNvSpPr>
          <p:nvPr>
            <p:ph type="body" sz="half" idx="16"/>
          </p:nvPr>
        </p:nvSpPr>
        <p:spPr>
          <a:xfrm>
            <a:off x="5159375" y="3803515"/>
            <a:ext cx="6229350" cy="214643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838199" y="296863"/>
            <a:ext cx="10550525" cy="1260610"/>
          </a:xfrm>
        </p:spPr>
        <p:txBody>
          <a:bodyPr anchor="t" anchorCtr="0">
            <a:normAutofit/>
          </a:bodyPr>
          <a:lstStyle>
            <a:lvl1pPr>
              <a:defRPr sz="28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b="0" i="0"/>
            </a:lvl1pPr>
          </a:lstStyle>
          <a:p>
            <a:fld id="{B9EB0F5F-900F-F04E-A604-52143B06B8F9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32" name="Segnaposto numero diapositiva 3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 descr="Untitled-2.png">
            <a:extLst>
              <a:ext uri="{FF2B5EF4-FFF2-40B4-BE49-F238E27FC236}">
                <a16:creationId xmlns:a16="http://schemas.microsoft.com/office/drawing/2014/main" id="{7E759FDF-BBE9-9845-8EA2-3A56E747D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6863"/>
            <a:ext cx="10515600" cy="1260475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773238"/>
            <a:ext cx="10550525" cy="417671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 descr="Untitled-2.png">
            <a:extLst>
              <a:ext uri="{FF2B5EF4-FFF2-40B4-BE49-F238E27FC236}">
                <a16:creationId xmlns:a16="http://schemas.microsoft.com/office/drawing/2014/main" id="{E0F6FD8C-0CDA-154E-96E9-74CB44F83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6863"/>
            <a:ext cx="10515600" cy="1260475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773239"/>
            <a:ext cx="5149850" cy="41767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3951" y="1773239"/>
            <a:ext cx="5184774" cy="41767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 descr="Untitled-2.png">
            <a:extLst>
              <a:ext uri="{FF2B5EF4-FFF2-40B4-BE49-F238E27FC236}">
                <a16:creationId xmlns:a16="http://schemas.microsoft.com/office/drawing/2014/main" id="{C8CEB6C8-978F-CF46-BBA6-B49427C7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296863"/>
            <a:ext cx="10515600" cy="1260475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015" y="1782763"/>
            <a:ext cx="5126036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FreightSans Pro Book" panose="02000606030000020004" pitchFamily="2" charset="0"/>
                <a:ea typeface="FreightSans Pro Book" panose="0200060603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864903"/>
            <a:ext cx="5148262" cy="308504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03950" y="1782763"/>
            <a:ext cx="5151438" cy="722312"/>
          </a:xfrm>
        </p:spPr>
        <p:txBody>
          <a:bodyPr anchor="b"/>
          <a:lstStyle>
            <a:lvl1pPr marL="0" indent="0">
              <a:buNone/>
              <a:defRPr sz="2400" b="0" i="0">
                <a:latin typeface="FreightSans Pro Book" panose="02000606030000020004" pitchFamily="2" charset="0"/>
                <a:ea typeface="FreightSans Pro Book" panose="0200060603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3949" y="2864903"/>
            <a:ext cx="5184775" cy="308504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Immagine 10" descr="Untitled-2.png">
            <a:extLst>
              <a:ext uri="{FF2B5EF4-FFF2-40B4-BE49-F238E27FC236}">
                <a16:creationId xmlns:a16="http://schemas.microsoft.com/office/drawing/2014/main" id="{8A47108A-E95D-AC4A-A0D1-B836F0EAA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296863"/>
            <a:ext cx="10548937" cy="1260475"/>
          </a:xfrm>
          <a:prstGeom prst="rect">
            <a:avLst/>
          </a:prstGeom>
        </p:spPr>
        <p:txBody>
          <a:bodyPr anchor="b"/>
          <a:lstStyle>
            <a:lvl1pPr>
              <a:defRPr sz="32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59374" y="1773238"/>
            <a:ext cx="6196013" cy="4176712"/>
          </a:xfrm>
        </p:spPr>
        <p:txBody>
          <a:bodyPr/>
          <a:lstStyle>
            <a:lvl1pPr>
              <a:defRPr sz="2400" b="0" i="0"/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4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773238"/>
            <a:ext cx="4103687" cy="4181956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 descr="Untitled-2.png">
            <a:extLst>
              <a:ext uri="{FF2B5EF4-FFF2-40B4-BE49-F238E27FC236}">
                <a16:creationId xmlns:a16="http://schemas.microsoft.com/office/drawing/2014/main" id="{C6868D49-BE66-2D4D-9BD4-04BB27231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296864"/>
            <a:ext cx="4103687" cy="1260474"/>
          </a:xfrm>
          <a:prstGeom prst="rect">
            <a:avLst/>
          </a:prstGeom>
        </p:spPr>
        <p:txBody>
          <a:bodyPr anchor="b"/>
          <a:lstStyle>
            <a:lvl1pPr>
              <a:defRPr sz="32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59375" y="296863"/>
            <a:ext cx="6196013" cy="5653087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773238"/>
            <a:ext cx="4103687" cy="4176712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0" y="6233160"/>
            <a:ext cx="12192000" cy="624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 descr="Untitled-2.png">
            <a:extLst>
              <a:ext uri="{FF2B5EF4-FFF2-40B4-BE49-F238E27FC236}">
                <a16:creationId xmlns:a16="http://schemas.microsoft.com/office/drawing/2014/main" id="{690EA469-0795-FC49-9724-12219DFEC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8308" y="6491388"/>
            <a:ext cx="555383" cy="1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7" y="1773239"/>
            <a:ext cx="10548937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199" y="6372826"/>
            <a:ext cx="971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latin typeface="FreightSans Pro Book" panose="02000606030000020004" pitchFamily="2" charset="0"/>
                <a:ea typeface="FreightSans Pro Book" panose="02000606030000020004" pitchFamily="2" charset="0"/>
                <a:cs typeface="Arial" panose="020B0604020202020204" pitchFamily="34" charset="0"/>
              </a:defRPr>
            </a:lvl1pPr>
          </a:lstStyle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728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FreightSans Pro Book" panose="02000606030000020004" pitchFamily="2" charset="0"/>
                <a:ea typeface="FreightSans Pro Book" panose="02000606030000020004" pitchFamily="2" charset="0"/>
                <a:cs typeface="Arial" panose="020B0604020202020204" pitchFamily="34" charset="0"/>
              </a:defRPr>
            </a:lvl1pPr>
          </a:lstStyle>
          <a:p>
            <a:fld id="{87079683-BA0C-A145-8EAE-C9602847251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titolo 11"/>
          <p:cNvSpPr>
            <a:spLocks noGrp="1"/>
          </p:cNvSpPr>
          <p:nvPr>
            <p:ph type="title"/>
          </p:nvPr>
        </p:nvSpPr>
        <p:spPr>
          <a:xfrm>
            <a:off x="839788" y="296863"/>
            <a:ext cx="10548936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77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5" r:id="rId3"/>
    <p:sldLayoutId id="2147483698" r:id="rId4"/>
    <p:sldLayoutId id="2147483686" r:id="rId5"/>
    <p:sldLayoutId id="2147483688" r:id="rId6"/>
    <p:sldLayoutId id="2147483689" r:id="rId7"/>
    <p:sldLayoutId id="2147483692" r:id="rId8"/>
    <p:sldLayoutId id="2147483693" r:id="rId9"/>
    <p:sldLayoutId id="2147483691" r:id="rId10"/>
    <p:sldLayoutId id="214748370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FreightText Pro" panose="02000603060000020004" pitchFamily="2" charset="0"/>
          <a:ea typeface="FreightText Pro" panose="02000603060000020004" pitchFamily="2" charset="0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b="0" i="0" kern="1200">
          <a:solidFill>
            <a:schemeClr val="tx1"/>
          </a:solidFill>
          <a:latin typeface="FreightSans Pro Book" panose="02000606030000020004" pitchFamily="2" charset="0"/>
          <a:ea typeface="FreightSans Pro Book" panose="0200060603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eightSans Pro Book" panose="02000606030000020004" pitchFamily="2" charset="0"/>
          <a:ea typeface="FreightSans Pro Book" panose="0200060603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FreightSans Pro Book" panose="02000606030000020004" pitchFamily="2" charset="0"/>
          <a:ea typeface="FreightSans Pro Book" panose="0200060603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FreightSans Pro Book" panose="02000606030000020004" pitchFamily="2" charset="0"/>
          <a:ea typeface="FreightSans Pro Book" panose="0200060603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FreightSans Pro Book" panose="02000606030000020004" pitchFamily="2" charset="0"/>
          <a:ea typeface="FreightSans Pro Book" panose="0200060603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orient="horz" pos="2260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  <p15:guide id="10" orient="horz" pos="2387" userDrawn="1">
          <p15:clr>
            <a:srgbClr val="F26B43"/>
          </p15:clr>
        </p15:guide>
        <p15:guide id="11" pos="390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114" userDrawn="1">
          <p15:clr>
            <a:srgbClr val="F26B43"/>
          </p15:clr>
        </p15:guide>
        <p15:guide id="14" pos="32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2C2A2D-DD93-4376-AB6A-A1ACEBA5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FFB5-C150-704D-BC28-49FC3AD6AF08}" type="datetime1">
              <a:rPr lang="it-IT" smtClean="0"/>
              <a:pPr/>
              <a:t>18/04/2024</a:t>
            </a:fld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6E3752-049F-4F62-8502-C3BC42547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60D6AA-CB30-A39C-2899-7B0A021A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32CBD-EE51-6BD9-203C-B0A5124D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066A4E-585E-0F45-B729-F3785E71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6E0C54-C4DB-22C3-2885-DB770B131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6C2548-679D-A48C-137F-DE3371B7B7F4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  <a:endParaRPr lang="it-IT" sz="10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83FD1C4-ABB7-EE88-C306-642C097A1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74887"/>
              </p:ext>
            </p:extLst>
          </p:nvPr>
        </p:nvGraphicFramePr>
        <p:xfrm>
          <a:off x="1188720" y="1213093"/>
          <a:ext cx="10038082" cy="38549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97767">
                  <a:extLst>
                    <a:ext uri="{9D8B030D-6E8A-4147-A177-3AD203B41FA5}">
                      <a16:colId xmlns:a16="http://schemas.microsoft.com/office/drawing/2014/main" val="3155061351"/>
                    </a:ext>
                  </a:extLst>
                </a:gridCol>
                <a:gridCol w="3020024">
                  <a:extLst>
                    <a:ext uri="{9D8B030D-6E8A-4147-A177-3AD203B41FA5}">
                      <a16:colId xmlns:a16="http://schemas.microsoft.com/office/drawing/2014/main" val="472369035"/>
                    </a:ext>
                  </a:extLst>
                </a:gridCol>
                <a:gridCol w="2931504">
                  <a:extLst>
                    <a:ext uri="{9D8B030D-6E8A-4147-A177-3AD203B41FA5}">
                      <a16:colId xmlns:a16="http://schemas.microsoft.com/office/drawing/2014/main" val="2801504002"/>
                    </a:ext>
                  </a:extLst>
                </a:gridCol>
                <a:gridCol w="2688787">
                  <a:extLst>
                    <a:ext uri="{9D8B030D-6E8A-4147-A177-3AD203B41FA5}">
                      <a16:colId xmlns:a16="http://schemas.microsoft.com/office/drawing/2014/main" val="1860961337"/>
                    </a:ext>
                  </a:extLst>
                </a:gridCol>
              </a:tblGrid>
              <a:tr h="722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8" marR="26488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REALIZZARE  DIDATTICHE EFFICACI PER TUTTI</a:t>
                      </a:r>
                    </a:p>
                  </a:txBody>
                  <a:tcPr marL="61319" marR="61319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VALORIZZARE LE DIFFERENZE</a:t>
                      </a:r>
                    </a:p>
                  </a:txBody>
                  <a:tcPr marL="61319" marR="61319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COSTRUIRE ALLEANZE GLOBALI</a:t>
                      </a:r>
                    </a:p>
                  </a:txBody>
                  <a:tcPr marL="61319" marR="61319" marT="0" marB="0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92779"/>
                  </a:ext>
                </a:extLst>
              </a:tr>
              <a:tr h="10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 </a:t>
                      </a:r>
                      <a:endParaRPr lang="it-IT" sz="8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it-IT" sz="8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it-IT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PRATICHE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8" marR="26488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osservare gli studenti e il loro contesto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promuovere l’eterogeneit</a:t>
                      </a: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classe/scuola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collaborare in modo efficace con colleghi e professionisti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89591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personalizzare e individualizzare l’insegnamento 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valorizzare tutte le differenze 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coinvolgere le famiglie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374918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curare il benessere</a:t>
                      </a: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socio-emotivo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contrastare qualsiasi forma di discriminazione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dare voce agli studenti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8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CB55-7F5C-2A49-C0D9-BA413151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F20A16-CBD4-9ACD-6046-9C235677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08/04/2024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9C6A22-76B8-FA7F-550F-61FD6E754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28D28BC-3E54-D70B-5A52-E8D946FF4535}"/>
              </a:ext>
            </a:extLst>
          </p:cNvPr>
          <p:cNvSpPr txBox="1">
            <a:spLocks/>
          </p:cNvSpPr>
          <p:nvPr/>
        </p:nvSpPr>
        <p:spPr>
          <a:xfrm>
            <a:off x="1415142" y="1605722"/>
            <a:ext cx="9753601" cy="3056878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Dell'Anna, Decreto del Presidente del Consiglio dei Ministri 4 agosto 2023, n. 224 “Definizione del percorso universitario e accademico di formazione iniziale dei docenti delle scuole secondarie di primo e secondo grado, ai fini del rispetto degli obiettivi del Piano nazionale di ripresa e resilienza”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Decreto Legislativo 30 aprile 2022, n. 36 “Ulteriori misure urgenti per l'attuazione del Piano nazionale di ripresa e resilienza (PNRR)”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Dell'Anna, S. (2021). Modelli di valutazione di un sistema scolastico inclusivo: Prospettive di dialogo tra implementazione, ricerca e (auto-) miglioramento (p. 148). FrancoAngeli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https://www.erickson.it/it/pluralita-visibili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Ianes, D., &amp; Dell'Anna, S. (2020). Valutare la qualità dell'inclusione scolastica: Un framework ecologico. L'integrazione scolastica e sociale, 19(1), 109-128 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Legge 29 giugno 2022, n. 79 “Conversione in legge, con modificazioni, del decreto-legge 30 aprile 2022, n. 36, recante ulteriori misure urgenti per l'attuazione del Piano nazionale di ripresa e resilienza (PNRR)”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>
                <a:latin typeface="FreightSans Pro Book" panose="02000606030000020004"/>
              </a:rPr>
              <a:t>Mezzanotte, C., &amp; </a:t>
            </a:r>
            <a:r>
              <a:rPr lang="it-IT" sz="1100" dirty="0" err="1">
                <a:latin typeface="FreightSans Pro Book" panose="02000606030000020004"/>
              </a:rPr>
              <a:t>Calvel</a:t>
            </a:r>
            <a:r>
              <a:rPr lang="it-IT" sz="1100" dirty="0">
                <a:latin typeface="FreightSans Pro Book" panose="02000606030000020004"/>
              </a:rPr>
              <a:t>, C. (2023). </a:t>
            </a:r>
            <a:r>
              <a:rPr lang="it-IT" sz="1100" dirty="0" err="1">
                <a:latin typeface="FreightSans Pro Book" panose="02000606030000020004"/>
              </a:rPr>
              <a:t>Indicators</a:t>
            </a:r>
            <a:r>
              <a:rPr lang="it-IT" sz="1100" dirty="0">
                <a:latin typeface="FreightSans Pro Book" panose="02000606030000020004"/>
              </a:rPr>
              <a:t> of </a:t>
            </a:r>
            <a:r>
              <a:rPr lang="it-IT" sz="1100" dirty="0" err="1">
                <a:latin typeface="FreightSans Pro Book" panose="02000606030000020004"/>
              </a:rPr>
              <a:t>inclusion</a:t>
            </a:r>
            <a:r>
              <a:rPr lang="it-IT" sz="1100" dirty="0">
                <a:latin typeface="FreightSans Pro Book" panose="02000606030000020004"/>
              </a:rPr>
              <a:t> in education: A framework for </a:t>
            </a:r>
            <a:r>
              <a:rPr lang="it-IT" sz="1100" dirty="0" err="1">
                <a:latin typeface="FreightSans Pro Book" panose="02000606030000020004"/>
              </a:rPr>
              <a:t>analysis</a:t>
            </a:r>
            <a:r>
              <a:rPr lang="it-IT" sz="1100" dirty="0">
                <a:latin typeface="FreightSans Pro Book" panose="02000606030000020004"/>
              </a:rPr>
              <a:t>. OECD Education Working Papers, No. 300, OECD Publishing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 err="1">
                <a:latin typeface="FreightSans Pro Book" panose="02000606030000020004"/>
              </a:rPr>
              <a:t>Profile</a:t>
            </a:r>
            <a:r>
              <a:rPr lang="it-IT" sz="1100" dirty="0">
                <a:latin typeface="FreightSans Pro Book" panose="02000606030000020004"/>
              </a:rPr>
              <a:t> for inclusive </a:t>
            </a:r>
            <a:r>
              <a:rPr lang="it-IT" sz="1100" dirty="0" err="1">
                <a:latin typeface="FreightSans Pro Book" panose="02000606030000020004"/>
              </a:rPr>
              <a:t>teacher</a:t>
            </a:r>
            <a:r>
              <a:rPr lang="it-IT" sz="1100" dirty="0">
                <a:latin typeface="FreightSans Pro Book" panose="02000606030000020004"/>
              </a:rPr>
              <a:t> </a:t>
            </a:r>
            <a:r>
              <a:rPr lang="it-IT" sz="1100" dirty="0" err="1">
                <a:latin typeface="FreightSans Pro Book" panose="02000606030000020004"/>
              </a:rPr>
              <a:t>professional</a:t>
            </a:r>
            <a:r>
              <a:rPr lang="it-IT" sz="1100" dirty="0">
                <a:latin typeface="FreightSans Pro Book" panose="02000606030000020004"/>
              </a:rPr>
              <a:t> learning </a:t>
            </a:r>
            <a:r>
              <a:rPr lang="it-IT" sz="1100" dirty="0" err="1">
                <a:latin typeface="FreightSans Pro Book" panose="02000606030000020004"/>
              </a:rPr>
              <a:t>including</a:t>
            </a:r>
            <a:r>
              <a:rPr lang="it-IT" sz="1100" dirty="0">
                <a:latin typeface="FreightSans Pro Book" panose="02000606030000020004"/>
              </a:rPr>
              <a:t> all education </a:t>
            </a:r>
            <a:r>
              <a:rPr lang="it-IT" sz="1100" dirty="0" err="1">
                <a:latin typeface="FreightSans Pro Book" panose="02000606030000020004"/>
              </a:rPr>
              <a:t>professionals</a:t>
            </a:r>
            <a:r>
              <a:rPr lang="it-IT" sz="1100" dirty="0">
                <a:latin typeface="FreightSans Pro Book" panose="02000606030000020004"/>
              </a:rPr>
              <a:t> in </a:t>
            </a:r>
            <a:r>
              <a:rPr lang="it-IT" sz="1100" dirty="0" err="1">
                <a:latin typeface="FreightSans Pro Book" panose="02000606030000020004"/>
              </a:rPr>
              <a:t>teacher</a:t>
            </a:r>
            <a:r>
              <a:rPr lang="it-IT" sz="1100" dirty="0">
                <a:latin typeface="FreightSans Pro Book" panose="02000606030000020004"/>
              </a:rPr>
              <a:t> </a:t>
            </a:r>
            <a:r>
              <a:rPr lang="it-IT" sz="1100" dirty="0" err="1">
                <a:latin typeface="FreightSans Pro Book" panose="02000606030000020004"/>
              </a:rPr>
              <a:t>professional</a:t>
            </a:r>
            <a:r>
              <a:rPr lang="it-IT" sz="1100" dirty="0">
                <a:latin typeface="FreightSans Pro Book" panose="02000606030000020004"/>
              </a:rPr>
              <a:t> learning for </a:t>
            </a:r>
            <a:r>
              <a:rPr lang="it-IT" sz="1100" dirty="0" err="1">
                <a:latin typeface="FreightSans Pro Book" panose="02000606030000020004"/>
              </a:rPr>
              <a:t>inclusion</a:t>
            </a:r>
            <a:r>
              <a:rPr lang="it-IT" sz="1100" dirty="0">
                <a:latin typeface="FreightSans Pro Book" panose="02000606030000020004"/>
              </a:rPr>
              <a:t> (2022). </a:t>
            </a:r>
            <a:r>
              <a:rPr lang="it-IT" sz="1100" dirty="0" err="1">
                <a:latin typeface="FreightSans Pro Book" panose="02000606030000020004"/>
              </a:rPr>
              <a:t>European</a:t>
            </a:r>
            <a:r>
              <a:rPr lang="it-IT" sz="1100" dirty="0">
                <a:latin typeface="FreightSans Pro Book" panose="02000606030000020004"/>
              </a:rPr>
              <a:t> Agency for Special </a:t>
            </a:r>
            <a:r>
              <a:rPr lang="it-IT" sz="1100" dirty="0" err="1">
                <a:latin typeface="FreightSans Pro Book" panose="02000606030000020004"/>
              </a:rPr>
              <a:t>Needs</a:t>
            </a:r>
            <a:r>
              <a:rPr lang="it-IT" sz="1100" dirty="0">
                <a:latin typeface="FreightSans Pro Book" panose="02000606030000020004"/>
              </a:rPr>
              <a:t> and Inclusive Education</a:t>
            </a:r>
          </a:p>
          <a:p>
            <a:pPr marL="174625" indent="-174625" algn="just">
              <a:lnSpc>
                <a:spcPct val="150000"/>
              </a:lnSpc>
              <a:buClr>
                <a:srgbClr val="D7A04E"/>
              </a:buClr>
              <a:buNone/>
            </a:pPr>
            <a:r>
              <a:rPr lang="it-IT" sz="1100" dirty="0" err="1">
                <a:latin typeface="FreightSans Pro Book" panose="02000606030000020004"/>
              </a:rPr>
              <a:t>Profile</a:t>
            </a:r>
            <a:r>
              <a:rPr lang="it-IT" sz="1100" dirty="0">
                <a:latin typeface="FreightSans Pro Book" panose="02000606030000020004"/>
              </a:rPr>
              <a:t> of Inclusive Teachers (2012). </a:t>
            </a:r>
            <a:r>
              <a:rPr lang="it-IT" sz="1100" dirty="0" err="1">
                <a:latin typeface="FreightSans Pro Book" panose="02000606030000020004"/>
              </a:rPr>
              <a:t>European</a:t>
            </a:r>
            <a:r>
              <a:rPr lang="it-IT" sz="1100" dirty="0">
                <a:latin typeface="FreightSans Pro Book" panose="02000606030000020004"/>
              </a:rPr>
              <a:t> Agency for Development in Special </a:t>
            </a:r>
            <a:r>
              <a:rPr lang="it-IT" sz="1100" dirty="0" err="1">
                <a:latin typeface="FreightSans Pro Book" panose="02000606030000020004"/>
              </a:rPr>
              <a:t>Needs</a:t>
            </a:r>
            <a:r>
              <a:rPr lang="it-IT" sz="1100" dirty="0">
                <a:latin typeface="FreightSans Pro Book" panose="02000606030000020004"/>
              </a:rPr>
              <a:t> Education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F81B2B-F193-DE95-91A9-E8A2793AC6DB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9E5B6E5D-A88A-904C-4B5F-A537ACD0F3C6}"/>
              </a:ext>
            </a:extLst>
          </p:cNvPr>
          <p:cNvSpPr txBox="1">
            <a:spLocks/>
          </p:cNvSpPr>
          <p:nvPr/>
        </p:nvSpPr>
        <p:spPr>
          <a:xfrm>
            <a:off x="1704872" y="785862"/>
            <a:ext cx="5000318" cy="8198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7153AB"/>
                </a:solidFill>
              </a:rPr>
              <a:t>Bibliografia</a:t>
            </a:r>
          </a:p>
        </p:txBody>
      </p:sp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8377DE6-F6F3-1058-99D3-74AE8C1D4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8" y="6350161"/>
            <a:ext cx="971349" cy="3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AAAD3-2166-E313-F233-523EA8A1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C049E8-D3BB-16F1-317E-79BB4FC9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08/04/2024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CE61ABB-733E-D75A-6A3C-B8DAEFB6D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2FCD447-8638-D75F-B3C5-319C5B66D264}"/>
              </a:ext>
            </a:extLst>
          </p:cNvPr>
          <p:cNvSpPr txBox="1">
            <a:spLocks/>
          </p:cNvSpPr>
          <p:nvPr/>
        </p:nvSpPr>
        <p:spPr>
          <a:xfrm>
            <a:off x="1454501" y="1776379"/>
            <a:ext cx="7863670" cy="30252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Clr>
                <a:srgbClr val="D7A04E"/>
              </a:buClr>
            </a:pPr>
            <a:r>
              <a:rPr lang="it-IT" sz="2400" dirty="0">
                <a:latin typeface="FreightSans Pro Book" panose="02000606030000020004"/>
              </a:rPr>
              <a:t>Introduzione</a:t>
            </a:r>
            <a:endParaRPr lang="it-IT" sz="2400" i="1" dirty="0">
              <a:latin typeface="FreightSans Pro Book" panose="02000606030000020004"/>
            </a:endParaRPr>
          </a:p>
          <a:p>
            <a:pPr algn="just">
              <a:lnSpc>
                <a:spcPct val="200000"/>
              </a:lnSpc>
              <a:buClr>
                <a:srgbClr val="D7A04E"/>
              </a:buClr>
            </a:pPr>
            <a:r>
              <a:rPr lang="it-IT" sz="2400" dirty="0">
                <a:latin typeface="FreightSans Pro Book" panose="02000606030000020004"/>
              </a:rPr>
              <a:t>Le fonti: DPCM 4 agosto 2023, EASNIE 2022, OCSE 2023</a:t>
            </a:r>
          </a:p>
          <a:p>
            <a:pPr algn="just">
              <a:lnSpc>
                <a:spcPct val="200000"/>
              </a:lnSpc>
              <a:buClr>
                <a:srgbClr val="D7A04E"/>
              </a:buClr>
            </a:pPr>
            <a:r>
              <a:rPr lang="it-IT" sz="2400" dirty="0">
                <a:latin typeface="FreightSans Pro Book" panose="02000606030000020004"/>
              </a:rPr>
              <a:t>La nostra proposta</a:t>
            </a:r>
          </a:p>
          <a:p>
            <a:pPr algn="just">
              <a:lnSpc>
                <a:spcPct val="200000"/>
              </a:lnSpc>
              <a:buClr>
                <a:srgbClr val="D7A04E"/>
              </a:buClr>
            </a:pPr>
            <a:r>
              <a:rPr lang="it-IT" sz="2400" dirty="0">
                <a:latin typeface="FreightSans Pro Book" panose="02000606030000020004"/>
              </a:rPr>
              <a:t>Bibliografia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28E84F0E-A570-9D6F-CB76-305F2785E1CA}"/>
              </a:ext>
            </a:extLst>
          </p:cNvPr>
          <p:cNvSpPr txBox="1">
            <a:spLocks/>
          </p:cNvSpPr>
          <p:nvPr/>
        </p:nvSpPr>
        <p:spPr>
          <a:xfrm>
            <a:off x="1704872" y="956519"/>
            <a:ext cx="5000318" cy="8198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7153AB"/>
                </a:solidFill>
              </a:rPr>
              <a:t>Sommario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80BB6E-DE29-D445-1893-23A819835CCE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</p:spTree>
    <p:extLst>
      <p:ext uri="{BB962C8B-B14F-4D97-AF65-F5344CB8AC3E}">
        <p14:creationId xmlns:p14="http://schemas.microsoft.com/office/powerpoint/2010/main" val="410393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EEAD-05B0-242B-C782-A3F45A22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B5FFBC-E503-B49A-3691-DFB4B4C5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08/04/2024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7211FF-5172-2E50-1D8D-589602E37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9137E6-3594-D30E-8D96-DF99B268C7A4}"/>
              </a:ext>
            </a:extLst>
          </p:cNvPr>
          <p:cNvSpPr txBox="1">
            <a:spLocks/>
          </p:cNvSpPr>
          <p:nvPr/>
        </p:nvSpPr>
        <p:spPr>
          <a:xfrm>
            <a:off x="1704872" y="2154334"/>
            <a:ext cx="9257043" cy="30252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Clr>
                <a:srgbClr val="D7A04E"/>
              </a:buClr>
              <a:buNone/>
            </a:pPr>
            <a:r>
              <a:rPr lang="it-IT" sz="2400" dirty="0">
                <a:latin typeface="FreightSans Pro Book" panose="02000606030000020004"/>
              </a:rPr>
              <a:t>Cosa deve saper essere, sapere e saper fare il docente inclusivo?</a:t>
            </a:r>
          </a:p>
          <a:p>
            <a:pPr marL="0" indent="0" algn="just">
              <a:lnSpc>
                <a:spcPct val="200000"/>
              </a:lnSpc>
              <a:buClr>
                <a:srgbClr val="D7A04E"/>
              </a:buClr>
              <a:buNone/>
            </a:pPr>
            <a:endParaRPr lang="it-IT" sz="1000" dirty="0">
              <a:latin typeface="FreightSans Pro Book" panose="02000606030000020004"/>
            </a:endParaRPr>
          </a:p>
          <a:p>
            <a:pPr marL="0" indent="0" algn="just">
              <a:lnSpc>
                <a:spcPct val="200000"/>
              </a:lnSpc>
              <a:buClr>
                <a:srgbClr val="D7A04E"/>
              </a:buClr>
              <a:buNone/>
            </a:pPr>
            <a:r>
              <a:rPr lang="it-IT" sz="2400" dirty="0">
                <a:latin typeface="FreightSans Pro Book" panose="02000606030000020004"/>
              </a:rPr>
              <a:t>Perché avere un metasyllabo delle competenze?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678081-1CD4-B747-B190-D588A57B4987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9A85494A-8E8D-256C-5835-965F287B0A68}"/>
              </a:ext>
            </a:extLst>
          </p:cNvPr>
          <p:cNvSpPr txBox="1">
            <a:spLocks/>
          </p:cNvSpPr>
          <p:nvPr/>
        </p:nvSpPr>
        <p:spPr>
          <a:xfrm>
            <a:off x="1704872" y="956519"/>
            <a:ext cx="5000318" cy="8198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7153AB"/>
                </a:solidFill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3976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00916-33CB-BFA6-7FC6-E1DCE9D5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1D2D1A-7C50-8B2A-EA10-9D4E14F5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08/04/2024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14B76E5-5A19-8F8A-AB18-CA1EE74DA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7A4F2DB-65A9-5CCA-18F6-26AFC81F88BB}"/>
              </a:ext>
            </a:extLst>
          </p:cNvPr>
          <p:cNvSpPr txBox="1">
            <a:spLocks/>
          </p:cNvSpPr>
          <p:nvPr/>
        </p:nvSpPr>
        <p:spPr>
          <a:xfrm>
            <a:off x="1454500" y="1689293"/>
            <a:ext cx="10193213" cy="30252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rtl="0">
              <a:lnSpc>
                <a:spcPct val="2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FreightSans Pro Book" panose="02000606030000020004"/>
              </a:rPr>
              <a:t>Nuovo percorso </a:t>
            </a:r>
            <a:r>
              <a:rPr lang="it-IT" sz="2000" b="1" dirty="0">
                <a:latin typeface="FreightSans Pro Book" panose="02000606030000020004"/>
              </a:rPr>
              <a:t>formazione insegnanti scuola secondaria</a:t>
            </a:r>
          </a:p>
          <a:p>
            <a:pPr marL="285750" indent="-285750" algn="just" rtl="0">
              <a:lnSpc>
                <a:spcPct val="2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FreightSans Pro Book" panose="02000606030000020004"/>
              </a:rPr>
              <a:t>60 CFU di cui 6 sull’inclusione</a:t>
            </a:r>
          </a:p>
          <a:p>
            <a:pPr marL="285750" indent="-285750" algn="just" rtl="0">
              <a:lnSpc>
                <a:spcPct val="2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FreightSans Pro Book" panose="02000606030000020004"/>
              </a:rPr>
              <a:t>Obiettivi formativi</a:t>
            </a:r>
          </a:p>
          <a:p>
            <a:pPr marL="892175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500" i="1" dirty="0">
                <a:latin typeface="FreightSans Pro Book" panose="02000606030000020004"/>
              </a:rPr>
              <a:t>concetto di inclusione e politiche specifiche per alunni con BES</a:t>
            </a:r>
          </a:p>
          <a:p>
            <a:pPr marL="719138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500" i="1" dirty="0">
                <a:latin typeface="FreightSans Pro Book" panose="02000606030000020004"/>
              </a:rPr>
              <a:t>	ICF</a:t>
            </a:r>
          </a:p>
          <a:p>
            <a:pPr marL="719138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500" i="1" dirty="0">
                <a:latin typeface="FreightSans Pro Book" panose="02000606030000020004"/>
              </a:rPr>
              <a:t>	organizzazione scolastica per l’inclusione</a:t>
            </a:r>
          </a:p>
          <a:p>
            <a:pPr marL="719138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500" i="1" dirty="0">
                <a:latin typeface="FreightSans Pro Book" panose="02000606030000020004"/>
              </a:rPr>
              <a:t>	barriere e facilitatori</a:t>
            </a:r>
          </a:p>
          <a:p>
            <a:pPr marL="719138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500" i="1" dirty="0">
                <a:latin typeface="FreightSans Pro Book" panose="02000606030000020004"/>
              </a:rPr>
              <a:t>	PEI nazionale e ruolo dell’insegnante curricolare</a:t>
            </a:r>
          </a:p>
          <a:p>
            <a:pPr marL="719138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500" i="1" dirty="0">
                <a:latin typeface="FreightSans Pro Book" panose="02000606030000020004"/>
              </a:rPr>
              <a:t>	modelli di PDP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E553EF60-A7BE-9C0A-D89A-12C57F23F5E7}"/>
              </a:ext>
            </a:extLst>
          </p:cNvPr>
          <p:cNvSpPr txBox="1">
            <a:spLocks/>
          </p:cNvSpPr>
          <p:nvPr/>
        </p:nvSpPr>
        <p:spPr>
          <a:xfrm>
            <a:off x="1704872" y="764091"/>
            <a:ext cx="5000318" cy="8198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7153AB"/>
                </a:solidFill>
              </a:rPr>
              <a:t>DPCM 4 agosto 2023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516993-8776-562C-5B9C-BC223AE766DD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</p:spTree>
    <p:extLst>
      <p:ext uri="{BB962C8B-B14F-4D97-AF65-F5344CB8AC3E}">
        <p14:creationId xmlns:p14="http://schemas.microsoft.com/office/powerpoint/2010/main" val="48883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7027-4AAF-9334-86ED-66F1DFCD9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AC9926-B4F1-194A-FF73-373448DF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08/04/2024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1E43FD-B1A5-D32F-7A87-E0F03DE78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6788220-FE62-7AF4-F031-F6410A0D3B06}"/>
              </a:ext>
            </a:extLst>
          </p:cNvPr>
          <p:cNvSpPr txBox="1">
            <a:spLocks/>
          </p:cNvSpPr>
          <p:nvPr/>
        </p:nvSpPr>
        <p:spPr>
          <a:xfrm>
            <a:off x="1307541" y="1509815"/>
            <a:ext cx="10193213" cy="3982164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lnSpc>
                <a:spcPct val="200000"/>
              </a:lnSpc>
              <a:buClr>
                <a:srgbClr val="D7A04E"/>
              </a:buClr>
              <a:buNone/>
            </a:pPr>
            <a:r>
              <a:rPr lang="it-IT" sz="2000" dirty="0">
                <a:latin typeface="FreightSans Pro Book" panose="02000606030000020004"/>
              </a:rPr>
              <a:t>Aree di competenza:</a:t>
            </a:r>
          </a:p>
          <a:p>
            <a:pPr marL="285750" indent="-285750" algn="just" rtl="0">
              <a:lnSpc>
                <a:spcPct val="1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dimensione etica e morale</a:t>
            </a:r>
          </a:p>
          <a:p>
            <a:pPr marL="285750" indent="-285750" algn="just" rtl="0">
              <a:lnSpc>
                <a:spcPct val="1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dimensione teorica</a:t>
            </a:r>
          </a:p>
          <a:p>
            <a:pPr marL="285750" indent="-285750" algn="just" rtl="0">
              <a:lnSpc>
                <a:spcPct val="100000"/>
              </a:lnSpc>
              <a:spcAft>
                <a:spcPts val="1200"/>
              </a:spcAft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dimensione pratica</a:t>
            </a:r>
            <a:endParaRPr lang="it-IT" sz="1500" i="1" dirty="0">
              <a:latin typeface="FreightSans Pro Book" panose="02000606030000020004"/>
            </a:endParaRPr>
          </a:p>
          <a:p>
            <a:pPr marL="0" indent="0" algn="just" rtl="0">
              <a:lnSpc>
                <a:spcPct val="200000"/>
              </a:lnSpc>
              <a:buClr>
                <a:srgbClr val="D7A04E"/>
              </a:buClr>
              <a:buNone/>
            </a:pPr>
            <a:r>
              <a:rPr lang="it-IT" sz="2000" dirty="0">
                <a:latin typeface="FreightSans Pro Book" panose="02000606030000020004"/>
              </a:rPr>
              <a:t>Valori fondamentali:</a:t>
            </a:r>
          </a:p>
          <a:p>
            <a:pPr marL="285750" indent="-285750" algn="just" rtl="0">
              <a:lnSpc>
                <a:spcPct val="1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valorizzare diversità di ogni studente</a:t>
            </a:r>
          </a:p>
          <a:p>
            <a:pPr marL="285750" indent="-285750" algn="just" rtl="0">
              <a:lnSpc>
                <a:spcPct val="1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sostenere ogni studente  favorendo benessere, successo e senso di appartenenza</a:t>
            </a:r>
          </a:p>
          <a:p>
            <a:pPr marL="285750" indent="-285750" algn="just" rtl="0">
              <a:lnSpc>
                <a:spcPct val="1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collaborare con professionisti</a:t>
            </a:r>
          </a:p>
          <a:p>
            <a:pPr marL="285750" indent="-285750" algn="just" rtl="0">
              <a:lnSpc>
                <a:spcPct val="100000"/>
              </a:lnSpc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svilupparsi professionalmente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9152625A-AF1A-33E3-E3A9-75D6BBEDB2F0}"/>
              </a:ext>
            </a:extLst>
          </p:cNvPr>
          <p:cNvSpPr txBox="1">
            <a:spLocks/>
          </p:cNvSpPr>
          <p:nvPr/>
        </p:nvSpPr>
        <p:spPr>
          <a:xfrm>
            <a:off x="1160584" y="669833"/>
            <a:ext cx="10487129" cy="8198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sz="3000" dirty="0">
                <a:solidFill>
                  <a:srgbClr val="7153AB"/>
                </a:solidFill>
                <a:latin typeface="FreightSans Pro Book" panose="02000606030000020004"/>
              </a:rPr>
              <a:t>EASNIE 2022</a:t>
            </a:r>
          </a:p>
          <a:p>
            <a:r>
              <a:rPr lang="it-IT" sz="3000" b="1" i="1" dirty="0">
                <a:solidFill>
                  <a:srgbClr val="7153AB"/>
                </a:solidFill>
                <a:latin typeface="FreightSans Pro Book" panose="02000606030000020004"/>
              </a:rPr>
              <a:t>Profilo Aggiornamento Professionale Inclusivo dell’Insegnante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E380BF-03ED-66DE-8EB2-7A4A714AC303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</p:spTree>
    <p:extLst>
      <p:ext uri="{BB962C8B-B14F-4D97-AF65-F5344CB8AC3E}">
        <p14:creationId xmlns:p14="http://schemas.microsoft.com/office/powerpoint/2010/main" val="361807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8962-9F36-7701-AC40-BC578A68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583FE2-808D-6408-614F-2C86B930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08/04/2024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D1D04F-633B-BB98-617A-1DDEDD198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33EE16A-DB10-D06C-F541-D7E5A843A6AD}"/>
              </a:ext>
            </a:extLst>
          </p:cNvPr>
          <p:cNvSpPr txBox="1">
            <a:spLocks/>
          </p:cNvSpPr>
          <p:nvPr/>
        </p:nvSpPr>
        <p:spPr>
          <a:xfrm>
            <a:off x="1478537" y="1778910"/>
            <a:ext cx="10193213" cy="3982164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lnSpc>
                <a:spcPct val="200000"/>
              </a:lnSpc>
              <a:buClr>
                <a:srgbClr val="D7A04E"/>
              </a:buClr>
              <a:buNone/>
            </a:pPr>
            <a:r>
              <a:rPr lang="it-IT" sz="2000" dirty="0">
                <a:latin typeface="FreightSans Pro Book" panose="02000606030000020004"/>
              </a:rPr>
              <a:t>Fattori dell’inclusione: </a:t>
            </a:r>
          </a:p>
          <a:p>
            <a:pPr marL="285750" indent="-285750" algn="just" rtl="0">
              <a:lnSpc>
                <a:spcPct val="200000"/>
              </a:lnSpc>
              <a:spcBef>
                <a:spcPts val="0"/>
              </a:spcBef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esperienza migratoria</a:t>
            </a:r>
          </a:p>
          <a:p>
            <a:pPr marL="285750" indent="-285750" algn="just" rtl="0">
              <a:lnSpc>
                <a:spcPct val="200000"/>
              </a:lnSpc>
              <a:spcBef>
                <a:spcPts val="0"/>
              </a:spcBef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origini etniche, minoranze nazionali, popolazioni indigene</a:t>
            </a:r>
          </a:p>
          <a:p>
            <a:pPr marL="285750" indent="-285750" algn="just" rtl="0">
              <a:lnSpc>
                <a:spcPct val="200000"/>
              </a:lnSpc>
              <a:spcBef>
                <a:spcPts val="0"/>
              </a:spcBef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genere</a:t>
            </a:r>
          </a:p>
          <a:p>
            <a:pPr marL="285750" indent="-285750" algn="just" rtl="0">
              <a:lnSpc>
                <a:spcPct val="200000"/>
              </a:lnSpc>
              <a:spcBef>
                <a:spcPts val="0"/>
              </a:spcBef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identità di genere e orientamento sessuale</a:t>
            </a:r>
          </a:p>
          <a:p>
            <a:pPr marL="285750" indent="-285750" algn="just" rtl="0">
              <a:lnSpc>
                <a:spcPct val="200000"/>
              </a:lnSpc>
              <a:spcBef>
                <a:spcPts val="0"/>
              </a:spcBef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bisogni educativi speciali (BES)</a:t>
            </a:r>
          </a:p>
          <a:p>
            <a:pPr marL="285750" indent="-285750" algn="just" rtl="0">
              <a:lnSpc>
                <a:spcPct val="200000"/>
              </a:lnSpc>
              <a:spcBef>
                <a:spcPts val="0"/>
              </a:spcBef>
              <a:buClr>
                <a:srgbClr val="D7A04E"/>
              </a:buClr>
              <a:buFont typeface="Arial" panose="020B0604020202020204" pitchFamily="34" charset="0"/>
              <a:buChar char="•"/>
            </a:pPr>
            <a:r>
              <a:rPr lang="it-IT" sz="1600" i="1" dirty="0">
                <a:latin typeface="FreightSans Pro Book" panose="02000606030000020004"/>
              </a:rPr>
              <a:t>giftedness</a:t>
            </a:r>
          </a:p>
          <a:p>
            <a:pPr marL="285750" indent="-285750" algn="just" rtl="0">
              <a:lnSpc>
                <a:spcPct val="100000"/>
              </a:lnSpc>
              <a:spcAft>
                <a:spcPts val="1200"/>
              </a:spcAft>
              <a:buClr>
                <a:srgbClr val="D7A04E"/>
              </a:buClr>
              <a:buFont typeface="Arial" panose="020B0604020202020204" pitchFamily="34" charset="0"/>
              <a:buChar char="•"/>
            </a:pPr>
            <a:endParaRPr lang="it-IT" sz="1500" i="1" dirty="0">
              <a:latin typeface="FreightSans Pro Book" panose="02000606030000020004"/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8F429AA9-EF8F-2900-854D-D2F7B9BC65D6}"/>
              </a:ext>
            </a:extLst>
          </p:cNvPr>
          <p:cNvSpPr txBox="1">
            <a:spLocks/>
          </p:cNvSpPr>
          <p:nvPr/>
        </p:nvSpPr>
        <p:spPr>
          <a:xfrm>
            <a:off x="1160584" y="669833"/>
            <a:ext cx="10487129" cy="81986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sz="3000" dirty="0">
                <a:solidFill>
                  <a:srgbClr val="7153AB"/>
                </a:solidFill>
                <a:latin typeface="FreightSans Pro Book" panose="02000606030000020004"/>
              </a:rPr>
              <a:t>OCSE 2023</a:t>
            </a:r>
          </a:p>
          <a:p>
            <a:r>
              <a:rPr lang="it-IT" sz="3000" b="1" dirty="0">
                <a:solidFill>
                  <a:srgbClr val="7153AB"/>
                </a:solidFill>
                <a:latin typeface="FreightSans Pro Book" panose="02000606030000020004"/>
              </a:rPr>
              <a:t>Valutare l’inclusione scolastica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7659EA-04B6-0665-0060-6028AA47A643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</p:spTree>
    <p:extLst>
      <p:ext uri="{BB962C8B-B14F-4D97-AF65-F5344CB8AC3E}">
        <p14:creationId xmlns:p14="http://schemas.microsoft.com/office/powerpoint/2010/main" val="285564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45CAA-7686-0508-9584-2F43FC8E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9E9467-8EFE-C19B-F03D-7FE860A1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10270AD-C29B-8668-677E-14AAF4AC9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60340A9D-3489-806A-3188-2167BB732F1E}"/>
              </a:ext>
            </a:extLst>
          </p:cNvPr>
          <p:cNvSpPr txBox="1">
            <a:spLocks/>
          </p:cNvSpPr>
          <p:nvPr/>
        </p:nvSpPr>
        <p:spPr>
          <a:xfrm>
            <a:off x="2736414" y="236300"/>
            <a:ext cx="7750964" cy="51671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FreightText Pro" panose="02000603060000020004" pitchFamily="2" charset="0"/>
                <a:ea typeface="FreightText Pro" panose="0200060306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it-IT" sz="2400" b="1" i="1" dirty="0">
                <a:solidFill>
                  <a:srgbClr val="7153AB"/>
                </a:solidFill>
                <a:latin typeface="FreightSans Pro Book" panose="02000606030000020004"/>
              </a:rPr>
              <a:t>PROFILO PROFESSIONALE DEL DOCENTE INCLUSIVO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46CE46-E45A-F237-6362-BB7DF5224849}"/>
              </a:ext>
            </a:extLst>
          </p:cNvPr>
          <p:cNvSpPr txBox="1"/>
          <p:nvPr/>
        </p:nvSpPr>
        <p:spPr>
          <a:xfrm>
            <a:off x="2562827" y="6021710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E09C518B-9F28-DFEA-FE51-1DE40B8E6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87734"/>
              </p:ext>
            </p:extLst>
          </p:nvPr>
        </p:nvGraphicFramePr>
        <p:xfrm>
          <a:off x="984000" y="1020846"/>
          <a:ext cx="10224000" cy="4816307"/>
        </p:xfrm>
        <a:graphic>
          <a:graphicData uri="http://schemas.openxmlformats.org/drawingml/2006/table">
            <a:tbl>
              <a:tblPr/>
              <a:tblGrid>
                <a:gridCol w="1584000">
                  <a:extLst>
                    <a:ext uri="{9D8B030D-6E8A-4147-A177-3AD203B41FA5}">
                      <a16:colId xmlns:a16="http://schemas.microsoft.com/office/drawing/2014/main" val="428440959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5646507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43445736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108865244"/>
                    </a:ext>
                  </a:extLst>
                </a:gridCol>
              </a:tblGrid>
              <a:tr h="473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highlight>
                            <a:srgbClr val="00FFFF"/>
                          </a:highlight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b="1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REALIZZARE  DIDATTICHE EFFICACI PER TUTTI</a:t>
                      </a: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VALORIZZARE LE DIFFERENZE</a:t>
                      </a: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COSTRUIRE ALLEANZE GLOBALI</a:t>
                      </a: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162905"/>
                  </a:ext>
                </a:extLst>
              </a:tr>
              <a:tr h="48252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ATTEGGIAMENTI, CONVINZIONI PERSONALI</a:t>
                      </a:r>
                    </a:p>
                  </a:txBody>
                  <a:tcPr marL="61319" marR="61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tutti possono apprendere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essere differenti è la “normalità”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lavora in squadra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12339"/>
                  </a:ext>
                </a:extLst>
              </a:tr>
              <a:tr h="482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tutti hanno diritto a contenuti significativi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l’eterogeneità è una risorsa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famiglie vanno coinvolte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7775"/>
                  </a:ext>
                </a:extLst>
              </a:tr>
              <a:tr h="482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l’apprendimento dipende dal benessere socio-emotivo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l’atteggiamento dell’insegnante è fondamentale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studenti vanno ascoltati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56560"/>
                  </a:ext>
                </a:extLst>
              </a:tr>
              <a:tr h="4825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CONOSCENZE</a:t>
                      </a:r>
                    </a:p>
                  </a:txBody>
                  <a:tcPr marL="61319" marR="61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teorie e modelli di sviluppo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principali componenti delle differenze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terminologie e pratiche di colleghi e professionisti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19224"/>
                  </a:ext>
                </a:extLst>
              </a:tr>
              <a:tr h="482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modalità di insegnamento e apprendimento efficaci e inclusive</a:t>
                      </a:r>
                      <a:endParaRPr lang="it-IT" sz="1200" kern="10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intersezionalità delle differenze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caratteristiche e dinamiche familiari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31069"/>
                  </a:ext>
                </a:extLst>
              </a:tr>
              <a:tr h="482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modalità di sviluppo delle competenze socio-emotive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linguaggio inclusivo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psicologia e dinamiche sociali degli studenti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80228"/>
                  </a:ext>
                </a:extLst>
              </a:tr>
              <a:tr h="4825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PRATICHE</a:t>
                      </a:r>
                    </a:p>
                  </a:txBody>
                  <a:tcPr marL="61319" marR="61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osservare gli studenti e il loro contesto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promuovere l’eterogeneit</a:t>
                      </a: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classe/scuola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collaborare in modo efficace con colleghi e professionisti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32182"/>
                  </a:ext>
                </a:extLst>
              </a:tr>
              <a:tr h="482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personalizzare e individualizzare l’insegnamento 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valorizzare tutte le differenze 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coinvolgere le famiglie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43661"/>
                  </a:ext>
                </a:extLst>
              </a:tr>
              <a:tr h="482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curare il benessere</a:t>
                      </a: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socio-emotivo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contrastare qualsiasi forma di discriminazione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1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dare voce agli studenti</a:t>
                      </a:r>
                      <a:endParaRPr lang="it-IT" sz="12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87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3A9DF-84B6-7EEE-CBB7-711E28175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46C763-0395-0E93-B715-EEA71B1C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36FB4EC-720A-D93D-16B1-6983BC77B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0B7663-12DA-B98A-1B1B-CB852A598732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  <a:endParaRPr lang="it-IT" sz="10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D1177F7-6D2E-3167-C8EE-E338B18BA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09355"/>
              </p:ext>
            </p:extLst>
          </p:nvPr>
        </p:nvGraphicFramePr>
        <p:xfrm>
          <a:off x="1034143" y="1213093"/>
          <a:ext cx="10321368" cy="38549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155061351"/>
                    </a:ext>
                  </a:extLst>
                </a:gridCol>
                <a:gridCol w="3066530">
                  <a:extLst>
                    <a:ext uri="{9D8B030D-6E8A-4147-A177-3AD203B41FA5}">
                      <a16:colId xmlns:a16="http://schemas.microsoft.com/office/drawing/2014/main" val="472369035"/>
                    </a:ext>
                  </a:extLst>
                </a:gridCol>
                <a:gridCol w="2976646">
                  <a:extLst>
                    <a:ext uri="{9D8B030D-6E8A-4147-A177-3AD203B41FA5}">
                      <a16:colId xmlns:a16="http://schemas.microsoft.com/office/drawing/2014/main" val="2801504002"/>
                    </a:ext>
                  </a:extLst>
                </a:gridCol>
                <a:gridCol w="2730192">
                  <a:extLst>
                    <a:ext uri="{9D8B030D-6E8A-4147-A177-3AD203B41FA5}">
                      <a16:colId xmlns:a16="http://schemas.microsoft.com/office/drawing/2014/main" val="1860961337"/>
                    </a:ext>
                  </a:extLst>
                </a:gridCol>
              </a:tblGrid>
              <a:tr h="722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highlight>
                            <a:srgbClr val="00FFFF"/>
                          </a:highlight>
                          <a:latin typeface="FreightSans Pro Book" panose="02000606030000020004"/>
                        </a:rPr>
                        <a:t> </a:t>
                      </a:r>
                      <a:endParaRPr lang="it-IT" sz="14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8" marR="26488" marT="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REALIZZARE  DIDATTICHE EFFICACI PER TUTTI</a:t>
                      </a:r>
                    </a:p>
                  </a:txBody>
                  <a:tcPr marL="61319" marR="61319" marT="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VALORIZZARE LE DIFFERENZE</a:t>
                      </a:r>
                    </a:p>
                  </a:txBody>
                  <a:tcPr marL="61319" marR="61319" marT="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COSTRUIRE ALLEANZE GLOBALI</a:t>
                      </a:r>
                    </a:p>
                  </a:txBody>
                  <a:tcPr marL="61319" marR="61319" marT="0" marB="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92779"/>
                  </a:ext>
                </a:extLst>
              </a:tr>
              <a:tr h="10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FreightSans Pro Book" panose="0200060603000002000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it-IT" sz="1100" kern="100" dirty="0">
                        <a:effectLst/>
                        <a:latin typeface="FreightSans Pro Book" panose="020006060300000200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</a:rPr>
                        <a:t>ATTEGGIAMENTI, CONVINZIONI PERSONALI</a:t>
                      </a:r>
                      <a:endParaRPr lang="it-IT" sz="1600" b="1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8" marR="26488" marT="0" marB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tutti possono apprendere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essere differenti è la “normalità”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lavora in squadra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89591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tutti hanno diritto a contenuti significativi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l’eterogeneità è una risorsa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famiglie vanno coinvolte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374918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l’apprendimento dipende dal benessere socio-emotivo</a:t>
                      </a:r>
                      <a:endParaRPr lang="it-IT" sz="1800" kern="10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l’atteggiamento dell’insegnante è fondamentale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studenti vanno ascoltati</a:t>
                      </a:r>
                      <a:endParaRPr lang="it-IT" sz="18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14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B38A-A745-5032-815D-1FAA768EF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FF7325-7130-FE64-56BC-BBFA2F3D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08/04/2024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2B9409-71B3-257F-763F-D0D7FEB97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79683-BA0C-A145-8EAE-C9602847251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1F87D9-87F9-0770-2E11-FBA874AC50EC}"/>
              </a:ext>
            </a:extLst>
          </p:cNvPr>
          <p:cNvSpPr txBox="1"/>
          <p:nvPr/>
        </p:nvSpPr>
        <p:spPr>
          <a:xfrm>
            <a:off x="2190294" y="120049"/>
            <a:ext cx="7647166" cy="2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000" kern="1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una migliore fluidità di lettura e per garantire la piena accessibilità dei contenuti, si fa perlopiù riferimento al genere maschile universale</a:t>
            </a:r>
            <a:endParaRPr lang="it-IT" sz="10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8B3F6DE-0BCD-7CBC-4D22-66FBC1793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92570"/>
              </p:ext>
            </p:extLst>
          </p:nvPr>
        </p:nvGraphicFramePr>
        <p:xfrm>
          <a:off x="1188720" y="1213093"/>
          <a:ext cx="10038082" cy="38549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97767">
                  <a:extLst>
                    <a:ext uri="{9D8B030D-6E8A-4147-A177-3AD203B41FA5}">
                      <a16:colId xmlns:a16="http://schemas.microsoft.com/office/drawing/2014/main" val="3155061351"/>
                    </a:ext>
                  </a:extLst>
                </a:gridCol>
                <a:gridCol w="3020024">
                  <a:extLst>
                    <a:ext uri="{9D8B030D-6E8A-4147-A177-3AD203B41FA5}">
                      <a16:colId xmlns:a16="http://schemas.microsoft.com/office/drawing/2014/main" val="472369035"/>
                    </a:ext>
                  </a:extLst>
                </a:gridCol>
                <a:gridCol w="2931504">
                  <a:extLst>
                    <a:ext uri="{9D8B030D-6E8A-4147-A177-3AD203B41FA5}">
                      <a16:colId xmlns:a16="http://schemas.microsoft.com/office/drawing/2014/main" val="2801504002"/>
                    </a:ext>
                  </a:extLst>
                </a:gridCol>
                <a:gridCol w="2688787">
                  <a:extLst>
                    <a:ext uri="{9D8B030D-6E8A-4147-A177-3AD203B41FA5}">
                      <a16:colId xmlns:a16="http://schemas.microsoft.com/office/drawing/2014/main" val="1860961337"/>
                    </a:ext>
                  </a:extLst>
                </a:gridCol>
              </a:tblGrid>
              <a:tr h="722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it-IT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88" marR="26488" marT="0" marB="0"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REALIZZARE  DIDATTICHE EFFICACI PER TUTTI</a:t>
                      </a:r>
                    </a:p>
                  </a:txBody>
                  <a:tcPr marL="61319" marR="61319" marT="0" marB="0"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VALORIZZARE LE DIFFERENZE</a:t>
                      </a:r>
                    </a:p>
                  </a:txBody>
                  <a:tcPr marL="61319" marR="61319" marT="0" marB="0"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COSTRUIRE ALLEANZE GLOBALI</a:t>
                      </a:r>
                    </a:p>
                  </a:txBody>
                  <a:tcPr marL="61319" marR="61319" marT="0" marB="0"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92779"/>
                  </a:ext>
                </a:extLst>
              </a:tr>
              <a:tr h="10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it-IT" sz="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endParaRPr lang="it-IT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CONOSCENZE</a:t>
                      </a:r>
                    </a:p>
                  </a:txBody>
                  <a:tcPr marL="26488" marR="26488" marT="0" marB="0"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teorie e modelli di sviluppo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principali componenti delle differenze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terminologie e pratiche di colleghi e professionisti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89591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modalità di insegnamento e apprendimento efficaci e inclusive</a:t>
                      </a:r>
                      <a:endParaRPr lang="it-IT" sz="1600" kern="10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intersezionalità delle differenze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caratteristiche e dinamiche familiari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374918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modalità di sviluppo delle competenze socio-emotive</a:t>
                      </a:r>
                      <a:endParaRPr lang="it-IT" sz="1600" kern="10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linguaggio inclusivo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FreightSans Pro Book" panose="0200060603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psicologia e dinamiche sociali degli studenti</a:t>
                      </a:r>
                      <a:endParaRPr lang="it-IT" sz="1600" kern="100" dirty="0">
                        <a:effectLst/>
                        <a:latin typeface="FreightSans Pro Book" panose="0200060603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9" marR="613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09956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Erickson">
  <a:themeElements>
    <a:clrScheme name="Colori Master Erickson">
      <a:dk1>
        <a:srgbClr val="000000"/>
      </a:dk1>
      <a:lt1>
        <a:srgbClr val="FFFFFF"/>
      </a:lt1>
      <a:dk2>
        <a:srgbClr val="757575"/>
      </a:dk2>
      <a:lt2>
        <a:srgbClr val="F3F3F3"/>
      </a:lt2>
      <a:accent1>
        <a:srgbClr val="BF242A"/>
      </a:accent1>
      <a:accent2>
        <a:srgbClr val="757575"/>
      </a:accent2>
      <a:accent3>
        <a:srgbClr val="E7E7E7"/>
      </a:accent3>
      <a:accent4>
        <a:srgbClr val="205E81"/>
      </a:accent4>
      <a:accent5>
        <a:srgbClr val="BEBB2E"/>
      </a:accent5>
      <a:accent6>
        <a:srgbClr val="F19D19"/>
      </a:accent6>
      <a:hlink>
        <a:srgbClr val="9A151A"/>
      </a:hlink>
      <a:folHlink>
        <a:srgbClr val="7410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AAB2EFF143764F928C880AE81E2B65" ma:contentTypeVersion="9" ma:contentTypeDescription="Creare un nuovo documento." ma:contentTypeScope="" ma:versionID="400e9fdd9eaaf72e5ce5da3df11ed44c">
  <xsd:schema xmlns:xsd="http://www.w3.org/2001/XMLSchema" xmlns:xs="http://www.w3.org/2001/XMLSchema" xmlns:p="http://schemas.microsoft.com/office/2006/metadata/properties" xmlns:ns2="aaaf4afd-11d9-4194-ac56-8f6e24f81515" xmlns:ns3="703bf703-a685-4cd5-98f1-1b16f5d7374b" targetNamespace="http://schemas.microsoft.com/office/2006/metadata/properties" ma:root="true" ma:fieldsID="128c372356b77cc12c65d85190eaf70c" ns2:_="" ns3:_="">
    <xsd:import namespace="aaaf4afd-11d9-4194-ac56-8f6e24f81515"/>
    <xsd:import namespace="703bf703-a685-4cd5-98f1-1b16f5d737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f4afd-11d9-4194-ac56-8f6e24f81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3e9abc1-42cf-415b-b95d-35bc6d542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bf703-a685-4cd5-98f1-1b16f5d7374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66464ad-7f19-4c4b-ac6e-83d52c0d3737}" ma:internalName="TaxCatchAll" ma:showField="CatchAllData" ma:web="703bf703-a685-4cd5-98f1-1b16f5d737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af4afd-11d9-4194-ac56-8f6e24f81515">
      <Terms xmlns="http://schemas.microsoft.com/office/infopath/2007/PartnerControls"/>
    </lcf76f155ced4ddcb4097134ff3c332f>
    <TaxCatchAll xmlns="703bf703-a685-4cd5-98f1-1b16f5d7374b" xsi:nil="true"/>
  </documentManagement>
</p:properties>
</file>

<file path=customXml/itemProps1.xml><?xml version="1.0" encoding="utf-8"?>
<ds:datastoreItem xmlns:ds="http://schemas.openxmlformats.org/officeDocument/2006/customXml" ds:itemID="{E6E2A23D-241F-41EF-9BEF-3628B6CFC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057593-AB8E-4BB3-95B4-BC4F89909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f4afd-11d9-4194-ac56-8f6e24f81515"/>
    <ds:schemaRef ds:uri="703bf703-a685-4cd5-98f1-1b16f5d73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E94F47-79B1-4D37-8209-509E1D67AE02}">
  <ds:schemaRefs>
    <ds:schemaRef ds:uri="http://schemas.microsoft.com/office/2006/metadata/properties"/>
    <ds:schemaRef ds:uri="http://schemas.microsoft.com/office/infopath/2007/PartnerControls"/>
    <ds:schemaRef ds:uri="aaaf4afd-11d9-4194-ac56-8f6e24f81515"/>
    <ds:schemaRef ds:uri="703bf703-a685-4cd5-98f1-1b16f5d737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1021</Words>
  <Application>Microsoft Office PowerPoint</Application>
  <PresentationFormat>Widescreen</PresentationFormat>
  <Paragraphs>170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FreightSans Pro Book</vt:lpstr>
      <vt:lpstr>FreightText Pro</vt:lpstr>
      <vt:lpstr>Master Erickson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Darwin Vegher</dc:creator>
  <cp:lastModifiedBy>giacomo vallorani</cp:lastModifiedBy>
  <cp:revision>157</cp:revision>
  <dcterms:created xsi:type="dcterms:W3CDTF">2019-03-27T14:47:59Z</dcterms:created>
  <dcterms:modified xsi:type="dcterms:W3CDTF">2024-04-18T05:47:05Z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0x01010084AAB2EFF143764F928C880AE81E2B65</vt:lpwstr>
  </property>
  <property fmtid="{D5CDD505-2E9C-101B-9397-08002B2CF9AE}" pid="3" name="MediaServiceImageTags">
    <vt:lpwstr/>
  </property>
</Properties>
</file>